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69" r:id="rId3"/>
    <p:sldId id="270" r:id="rId4"/>
    <p:sldId id="271" r:id="rId5"/>
    <p:sldId id="273" r:id="rId6"/>
    <p:sldId id="272" r:id="rId7"/>
    <p:sldId id="274" r:id="rId8"/>
    <p:sldId id="276" r:id="rId9"/>
    <p:sldId id="275" r:id="rId10"/>
    <p:sldId id="282" r:id="rId11"/>
    <p:sldId id="285" r:id="rId12"/>
    <p:sldId id="286" r:id="rId13"/>
    <p:sldId id="287" r:id="rId14"/>
    <p:sldId id="309" r:id="rId15"/>
    <p:sldId id="277" r:id="rId16"/>
    <p:sldId id="302" r:id="rId17"/>
    <p:sldId id="278" r:id="rId18"/>
    <p:sldId id="279" r:id="rId19"/>
    <p:sldId id="280" r:id="rId20"/>
    <p:sldId id="283" r:id="rId21"/>
    <p:sldId id="284" r:id="rId22"/>
    <p:sldId id="281" r:id="rId23"/>
    <p:sldId id="288" r:id="rId24"/>
    <p:sldId id="289" r:id="rId25"/>
    <p:sldId id="291" r:id="rId26"/>
    <p:sldId id="290" r:id="rId27"/>
    <p:sldId id="292" r:id="rId28"/>
    <p:sldId id="293" r:id="rId29"/>
    <p:sldId id="294" r:id="rId30"/>
    <p:sldId id="295" r:id="rId31"/>
    <p:sldId id="297" r:id="rId32"/>
    <p:sldId id="296" r:id="rId33"/>
    <p:sldId id="298" r:id="rId34"/>
    <p:sldId id="299" r:id="rId35"/>
    <p:sldId id="300" r:id="rId36"/>
    <p:sldId id="301" r:id="rId37"/>
    <p:sldId id="26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7" autoAdjust="0"/>
    <p:restoredTop sz="86298" autoAdjust="0"/>
  </p:normalViewPr>
  <p:slideViewPr>
    <p:cSldViewPr>
      <p:cViewPr varScale="1">
        <p:scale>
          <a:sx n="76" d="100"/>
          <a:sy n="76" d="100"/>
        </p:scale>
        <p:origin x="52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3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“artist”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5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“artist”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38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“artist”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1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“artist”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2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“artist”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matplotlib.org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artist_api.html#matplotlib.artist.Artist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7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85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6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</a:t>
            </a:r>
            <a:r>
              <a:rPr lang="en-US" baseline="0" dirty="0"/>
              <a:t> a bit backwards, but there they are!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27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7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doesn’t work.</a:t>
            </a:r>
            <a:r>
              <a:rPr lang="en-US" baseline="0" dirty="0"/>
              <a:t> enter python, general purpose language based on C started in 1989</a:t>
            </a:r>
          </a:p>
          <a:p>
            <a:r>
              <a:rPr lang="en-US" baseline="0" dirty="0"/>
              <a:t>designed to extensible!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61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before. You can’t read the</a:t>
            </a:r>
            <a:r>
              <a:rPr lang="en-US" baseline="0" dirty="0"/>
              <a:t> ticks and title!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1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before. You can’t </a:t>
            </a:r>
            <a:r>
              <a:rPr lang="en-US"/>
              <a:t>read the</a:t>
            </a:r>
            <a:r>
              <a:rPr lang="en-US" baseline="0"/>
              <a:t> ticks and title!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85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before. You can’t </a:t>
            </a:r>
            <a:r>
              <a:rPr lang="en-US"/>
              <a:t>read the</a:t>
            </a:r>
            <a:r>
              <a:rPr lang="en-US" baseline="0"/>
              <a:t> ticks and title!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interfaced with</a:t>
            </a:r>
            <a:r>
              <a:rPr lang="en-US" baseline="0" dirty="0"/>
              <a:t> GTK+ for </a:t>
            </a:r>
            <a:r>
              <a:rPr lang="en-US" baseline="0" dirty="0" err="1"/>
              <a:t>linux</a:t>
            </a:r>
            <a:endParaRPr lang="en-US" baseline="0" dirty="0"/>
          </a:p>
          <a:p>
            <a:r>
              <a:rPr lang="en-US" dirty="0"/>
              <a:t>http://</a:t>
            </a:r>
            <a:r>
              <a:rPr lang="en-US" dirty="0" err="1"/>
              <a:t>www.aosabook.org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matplotlib.html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names for the same things</a:t>
            </a:r>
          </a:p>
          <a:p>
            <a:r>
              <a:rPr lang="en-US" dirty="0"/>
              <a:t>top level is what you get with</a:t>
            </a:r>
            <a:r>
              <a:rPr lang="en-US" baseline="0" dirty="0"/>
              <a:t> </a:t>
            </a:r>
            <a:r>
              <a:rPr lang="en-US" baseline="0" dirty="0" err="1"/>
              <a:t>pylab</a:t>
            </a:r>
            <a:r>
              <a:rPr lang="en-US" baseline="0" dirty="0"/>
              <a:t> (</a:t>
            </a:r>
            <a:r>
              <a:rPr lang="en-US" baseline="0" dirty="0" err="1"/>
              <a:t>scipy</a:t>
            </a:r>
            <a:r>
              <a:rPr lang="en-US" baseline="0" dirty="0"/>
              <a:t>),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23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</a:t>
            </a:r>
            <a:r>
              <a:rPr lang="en-US" baseline="0" dirty="0"/>
              <a:t> – postscript</a:t>
            </a:r>
          </a:p>
          <a:p>
            <a:r>
              <a:rPr lang="en-US" baseline="0" dirty="0"/>
              <a:t>SVG - </a:t>
            </a:r>
            <a:r>
              <a:rPr lang="is-IS" baseline="0" dirty="0"/>
              <a:t>…</a:t>
            </a:r>
          </a:p>
          <a:p>
            <a:r>
              <a:rPr lang="is-IS" baseline="0" dirty="0"/>
              <a:t>AGG – anti-grain geometry</a:t>
            </a:r>
          </a:p>
          <a:p>
            <a:r>
              <a:rPr lang="is-IS" baseline="0" dirty="0"/>
              <a:t>GTK – gimp tool kit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50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4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73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98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PNG produced gets loaded back int</a:t>
            </a:r>
            <a:r>
              <a:rPr lang="en-US" baseline="0" dirty="0"/>
              <a:t>o the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6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org/api/axes_api.html#matplotlib.axes.Ax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err="1"/>
              <a:t>Matplotlib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</a:t>
            </a:r>
            <a:r>
              <a:rPr lang="en-US" dirty="0" err="1"/>
              <a:t>Jupyter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5936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There’s a twist:</a:t>
            </a: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1" y="2412664"/>
            <a:ext cx="8066868" cy="30693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97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7" y="1417638"/>
            <a:ext cx="8370163" cy="5083387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7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846138"/>
            <a:ext cx="8610600" cy="98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Works only if notebook run locally, uses </a:t>
            </a:r>
            <a:r>
              <a:rPr lang="en-US" dirty="0" err="1"/>
              <a:t>Qt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200"/>
            <a:ext cx="7848600" cy="54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7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It Back to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4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API (Artist)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/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4400" dirty="0"/>
              <a:t>Three pieces!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39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API (Artist)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matplotlib.backend_bases.FigureCanvas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/>
              <a:t>area onto which the figure is drawn</a:t>
            </a:r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179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API (Artist)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matplotlib.backend_bases.FigureCanvas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/>
              <a:t>area onto which the figure is drawn</a:t>
            </a:r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matplotlib.backend_bases.Renderer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/>
              <a:t>knows how to draw on the </a:t>
            </a:r>
            <a:r>
              <a:rPr lang="en-US" sz="3000" dirty="0" err="1"/>
              <a:t>FigureCanvas</a:t>
            </a:r>
            <a:endParaRPr lang="en-US" sz="3000" dirty="0"/>
          </a:p>
          <a:p>
            <a:pPr marL="0" lvl="0" indent="0" algn="ctr">
              <a:spcBef>
                <a:spcPts val="0"/>
              </a:spcBef>
              <a:buNone/>
            </a:pP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72000" y="2819400"/>
            <a:ext cx="0" cy="533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7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API (Artist)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matplotlib.backend_bases.FigureCanvas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/>
              <a:t>area onto which the figure is drawn</a:t>
            </a:r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matplotlib.backend_bases.Renderer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/>
              <a:t>knows how to draw on the </a:t>
            </a:r>
            <a:r>
              <a:rPr lang="en-US" sz="3000" dirty="0" err="1"/>
              <a:t>FigureCanvas</a:t>
            </a:r>
            <a:endParaRPr lang="en-US" sz="3000" dirty="0"/>
          </a:p>
          <a:p>
            <a:pPr marL="0" lvl="0" indent="0" algn="ctr">
              <a:spcBef>
                <a:spcPts val="0"/>
              </a:spcBef>
              <a:buNone/>
            </a:pPr>
            <a:endParaRPr lang="en-US" sz="40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matplotlib.artist.Artist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/>
              <a:t>knows how to use a renderer to paint onto the canvas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572000" y="2819400"/>
            <a:ext cx="0" cy="533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572000" y="4343400"/>
            <a:ext cx="0" cy="533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39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API (Artist)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matplotlib.backend_bases.FigureCanvas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/>
              <a:t>area onto which the figure is drawn</a:t>
            </a:r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>
                <a:latin typeface="Courier" charset="0"/>
                <a:ea typeface="Courier" charset="0"/>
                <a:cs typeface="Courier" charset="0"/>
              </a:rPr>
              <a:t>matplotlib.backend_bases.Renderer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/>
              <a:t>knows how to draw on the </a:t>
            </a:r>
            <a:r>
              <a:rPr lang="en-US" sz="3000" dirty="0" err="1"/>
              <a:t>FigureCanvas</a:t>
            </a:r>
            <a:endParaRPr lang="en-US" sz="3000" dirty="0"/>
          </a:p>
          <a:p>
            <a:pPr marL="0" lvl="0" indent="0" algn="ctr">
              <a:spcBef>
                <a:spcPts val="0"/>
              </a:spcBef>
              <a:buNone/>
            </a:pPr>
            <a:endParaRPr lang="en-US" sz="40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>
                <a:latin typeface="Courier" charset="0"/>
                <a:ea typeface="Courier" charset="0"/>
                <a:cs typeface="Courier" charset="0"/>
              </a:rPr>
              <a:t>matplotlib.artist.Artist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/>
              <a:t>knows how to use a renderer to paint onto the canvas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743200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72000" y="4267200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46138"/>
            <a:ext cx="8610600" cy="98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"/>
            <a:ext cx="5181600" cy="6190409"/>
          </a:xfrm>
        </p:spPr>
      </p:pic>
    </p:spTree>
    <p:extLst>
      <p:ext uri="{BB962C8B-B14F-4D97-AF65-F5344CB8AC3E}">
        <p14:creationId xmlns:p14="http://schemas.microsoft.com/office/powerpoint/2010/main" val="208401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492" y="1143000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/>
              <a:t>The Dongle Problem</a:t>
            </a:r>
          </a:p>
        </p:txBody>
      </p:sp>
    </p:spTree>
    <p:extLst>
      <p:ext uri="{BB962C8B-B14F-4D97-AF65-F5344CB8AC3E}">
        <p14:creationId xmlns:p14="http://schemas.microsoft.com/office/powerpoint/2010/main" val="1108843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46138"/>
            <a:ext cx="8610600" cy="98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39162" r="11976" b="5743"/>
          <a:stretch/>
        </p:blipFill>
        <p:spPr>
          <a:xfrm>
            <a:off x="762000" y="381001"/>
            <a:ext cx="8382000" cy="6324600"/>
          </a:xfrm>
        </p:spPr>
      </p:pic>
    </p:spTree>
    <p:extLst>
      <p:ext uri="{BB962C8B-B14F-4D97-AF65-F5344CB8AC3E}">
        <p14:creationId xmlns:p14="http://schemas.microsoft.com/office/powerpoint/2010/main" val="1898493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Artist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up at the scripting (</a:t>
            </a:r>
            <a:r>
              <a:rPr lang="en-US" dirty="0" err="1"/>
              <a:t>pyplot</a:t>
            </a:r>
            <a:r>
              <a:rPr lang="en-US" dirty="0"/>
              <a:t>) level: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0"/>
            <a:ext cx="8501987" cy="169792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513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Artists Live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312" y="1600200"/>
            <a:ext cx="4345375" cy="452596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96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Artists Live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7" y="1600200"/>
            <a:ext cx="8229600" cy="1648291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082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the Artists Live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7" y="1600200"/>
            <a:ext cx="8229600" cy="16482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3" y="3431053"/>
            <a:ext cx="8393534" cy="300150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762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46138"/>
            <a:ext cx="8610600" cy="98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39162" r="11976" b="5743"/>
          <a:stretch/>
        </p:blipFill>
        <p:spPr>
          <a:xfrm>
            <a:off x="762000" y="381001"/>
            <a:ext cx="8382000" cy="6324600"/>
          </a:xfrm>
        </p:spPr>
      </p:pic>
    </p:spTree>
    <p:extLst>
      <p:ext uri="{BB962C8B-B14F-4D97-AF65-F5344CB8AC3E}">
        <p14:creationId xmlns:p14="http://schemas.microsoft.com/office/powerpoint/2010/main" val="56815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Check?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3167"/>
            <a:ext cx="8229600" cy="2580028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76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Figure, Axes?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8229600" cy="2496686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520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in Reverse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8229600" cy="3252594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73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Get More Specific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229600" cy="2873546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15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Graphics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Simple, convenient plot commands: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plot()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Arguments for simple customization: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‘r</a:t>
            </a:r>
            <a:r>
              <a:rPr lang="uk-UA" dirty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Courier" charset="0"/>
                <a:cs typeface="Courier" charset="0"/>
              </a:rPr>
              <a:t>Rich, structured API to access lower-level functionality (axes, tick generators, etc.)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Courier" charset="0"/>
              <a:cs typeface="Courier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Courier" charset="0"/>
                <a:cs typeface="Courier" charset="0"/>
              </a:rPr>
              <a:t>Great!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23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Artist Inherits These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8637"/>
            <a:ext cx="8305800" cy="5333757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Axes?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en-US" sz="3600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sz="3600" dirty="0"/>
              <a:t>“The </a:t>
            </a:r>
            <a:r>
              <a:rPr lang="en-US" sz="3600" dirty="0">
                <a:hlinkClick r:id="rId3" tooltip="matplotlib.axes.Axes"/>
              </a:rPr>
              <a:t>matplotlib.axes.Axes</a:t>
            </a:r>
            <a:r>
              <a:rPr lang="en-US" sz="3600" dirty="0"/>
              <a:t> is the center of the </a:t>
            </a:r>
            <a:r>
              <a:rPr lang="en-US" sz="3600" dirty="0" err="1"/>
              <a:t>matplotlib</a:t>
            </a:r>
            <a:r>
              <a:rPr lang="en-US" sz="3600" dirty="0"/>
              <a:t> universe”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3600" dirty="0"/>
              <a:t>—The Docs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903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Use </a:t>
            </a:r>
            <a:r>
              <a:rPr lang="en-US" sz="3600" dirty="0" err="1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sz="3600" dirty="0"/>
              <a:t> wisely: always work at final size.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360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Use </a:t>
            </a:r>
            <a:r>
              <a:rPr lang="en-US" sz="3600" dirty="0" err="1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sz="3600" dirty="0"/>
              <a:t> wisely: always work at final size.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048000"/>
            <a:ext cx="5674962" cy="344653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65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Use </a:t>
            </a:r>
            <a:r>
              <a:rPr lang="en-US" sz="3600" dirty="0" err="1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sz="3600" dirty="0"/>
              <a:t> wisely: always work at final size.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Work with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axes</a:t>
            </a:r>
            <a:r>
              <a:rPr lang="en-US" sz="3600" dirty="0"/>
              <a:t> objects to build custom plots.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234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102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Use </a:t>
            </a:r>
            <a:r>
              <a:rPr lang="en-US" sz="3600" dirty="0" err="1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sz="3600" dirty="0"/>
              <a:t> wisely: always work at final size.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Work with </a:t>
            </a:r>
            <a:r>
              <a:rPr lang="en-US" sz="3600" dirty="0">
                <a:latin typeface="Courier" charset="0"/>
                <a:ea typeface="Courier" charset="0"/>
                <a:cs typeface="Courier" charset="0"/>
              </a:rPr>
              <a:t>axes</a:t>
            </a:r>
            <a:r>
              <a:rPr lang="en-US" sz="3600" dirty="0"/>
              <a:t> objects to build custom plots.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3600" dirty="0"/>
              <a:t>Keep track of styles in a stylesheet.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357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MATrix</a:t>
            </a:r>
            <a:r>
              <a:rPr lang="en-US" dirty="0"/>
              <a:t> </a:t>
            </a:r>
            <a:r>
              <a:rPr lang="en-US" dirty="0" err="1"/>
              <a:t>LABoratory</a:t>
            </a:r>
            <a:r>
              <a:rPr lang="en-US" dirty="0"/>
              <a:t> for large applications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55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6" y="381000"/>
            <a:ext cx="785214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: Today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90800" y="1752600"/>
            <a:ext cx="3962400" cy="4602162"/>
          </a:xfrm>
          <a:prstGeom prst="roundRect">
            <a:avLst>
              <a:gd name="adj" fmla="val 5277"/>
            </a:avLst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ed Rectangle 5"/>
          <p:cNvSpPr/>
          <p:nvPr/>
        </p:nvSpPr>
        <p:spPr>
          <a:xfrm>
            <a:off x="2743200" y="19351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scripting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43200" y="3382962"/>
            <a:ext cx="3657600" cy="13716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artist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43200" y="49069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backend</a:t>
            </a:r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>
            <a:off x="4572000" y="3230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8" idx="0"/>
          </p:cNvCxnSpPr>
          <p:nvPr/>
        </p:nvCxnSpPr>
        <p:spPr>
          <a:xfrm>
            <a:off x="4572000" y="4754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4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: Today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90800" y="1752600"/>
            <a:ext cx="3962400" cy="4602162"/>
          </a:xfrm>
          <a:prstGeom prst="roundRect">
            <a:avLst>
              <a:gd name="adj" fmla="val 5277"/>
            </a:avLst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ed Rectangle 5"/>
          <p:cNvSpPr/>
          <p:nvPr/>
        </p:nvSpPr>
        <p:spPr>
          <a:xfrm>
            <a:off x="2743200" y="19351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pylab</a:t>
            </a:r>
            <a:r>
              <a:rPr lang="en-US" sz="3200" dirty="0">
                <a:solidFill>
                  <a:schemeClr val="tx1"/>
                </a:solidFill>
              </a:rPr>
              <a:t> interface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43200" y="3382962"/>
            <a:ext cx="3657600" cy="13716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matplotlib</a:t>
            </a:r>
            <a:r>
              <a:rPr lang="en-US" sz="3200" dirty="0">
                <a:solidFill>
                  <a:schemeClr val="tx1"/>
                </a:solidFill>
              </a:rPr>
              <a:t> API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43200" y="49069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backends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>
            <a:off x="4572000" y="3230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8" idx="0"/>
          </p:cNvCxnSpPr>
          <p:nvPr/>
        </p:nvCxnSpPr>
        <p:spPr>
          <a:xfrm>
            <a:off x="4572000" y="4754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35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SVG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GTK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GTKAgg</a:t>
            </a: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PDF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wxWidgets</a:t>
            </a: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…</a:t>
            </a:r>
            <a:r>
              <a:rPr lang="en-US" dirty="0"/>
              <a:t>etc.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6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Backend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5936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Depends on your OS</a:t>
            </a:r>
            <a:r>
              <a:rPr lang="is-IS" dirty="0"/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(Default: AGG)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* Select before loading pyplot to have effect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8" y="2793266"/>
            <a:ext cx="8077200" cy="234685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32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7758</TotalTime>
  <Words>606</Words>
  <Application>Microsoft Office PowerPoint</Application>
  <PresentationFormat>On-screen Show (4:3)</PresentationFormat>
  <Paragraphs>172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</vt:lpstr>
      <vt:lpstr>Office Theme</vt:lpstr>
      <vt:lpstr>Custom Design</vt:lpstr>
      <vt:lpstr>Matplotlib</vt:lpstr>
      <vt:lpstr>PowerPoint Presentation</vt:lpstr>
      <vt:lpstr>MATLAB Graphics API</vt:lpstr>
      <vt:lpstr>PowerPoint Presentation</vt:lpstr>
      <vt:lpstr>PowerPoint Presentation</vt:lpstr>
      <vt:lpstr>Matplotlib: Today</vt:lpstr>
      <vt:lpstr>Matplotlib: Today</vt:lpstr>
      <vt:lpstr>Backends</vt:lpstr>
      <vt:lpstr>Selecting a Backend</vt:lpstr>
      <vt:lpstr>Inside Jupyter…</vt:lpstr>
      <vt:lpstr>Inline</vt:lpstr>
      <vt:lpstr>Notebook:</vt:lpstr>
      <vt:lpstr>Wrapping It Back to Jupyter</vt:lpstr>
      <vt:lpstr>Matplotlib API (Artist)</vt:lpstr>
      <vt:lpstr>Matplotlib API (Artist)</vt:lpstr>
      <vt:lpstr>Matplotlib API (Artist)</vt:lpstr>
      <vt:lpstr>Matplotlib API (Artist)</vt:lpstr>
      <vt:lpstr>Matplotlib API (Artist)</vt:lpstr>
      <vt:lpstr>PowerPoint Presentation</vt:lpstr>
      <vt:lpstr>PowerPoint Presentation</vt:lpstr>
      <vt:lpstr>Interacting With the Artist</vt:lpstr>
      <vt:lpstr>Where the Artists Live</vt:lpstr>
      <vt:lpstr>Where the Artists Live</vt:lpstr>
      <vt:lpstr>Where the Artists Live</vt:lpstr>
      <vt:lpstr>PowerPoint Presentation</vt:lpstr>
      <vt:lpstr>How to Check?</vt:lpstr>
      <vt:lpstr>What About the Figure, Axes?</vt:lpstr>
      <vt:lpstr>Not in Reverse…</vt:lpstr>
      <vt:lpstr>Now We Can Get More Specific</vt:lpstr>
      <vt:lpstr>Every Artist Inherits These</vt:lpstr>
      <vt:lpstr>Why Axes?</vt:lpstr>
      <vt:lpstr>Tips</vt:lpstr>
      <vt:lpstr>Tips</vt:lpstr>
      <vt:lpstr>Tips</vt:lpstr>
      <vt:lpstr>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115</cp:revision>
  <dcterms:created xsi:type="dcterms:W3CDTF">2016-03-21T14:12:59Z</dcterms:created>
  <dcterms:modified xsi:type="dcterms:W3CDTF">2017-02-01T01:27:32Z</dcterms:modified>
</cp:coreProperties>
</file>